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20"/>
  </p:notesMasterIdLst>
  <p:sldIdLst>
    <p:sldId id="273" r:id="rId2"/>
    <p:sldId id="277" r:id="rId3"/>
    <p:sldId id="257" r:id="rId4"/>
    <p:sldId id="259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72" r:id="rId18"/>
    <p:sldId id="28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00CCFF"/>
    <a:srgbClr val="3333FF"/>
    <a:srgbClr val="99FF99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5431" autoAdjust="0"/>
  </p:normalViewPr>
  <p:slideViewPr>
    <p:cSldViewPr>
      <p:cViewPr varScale="1">
        <p:scale>
          <a:sx n="110" d="100"/>
          <a:sy n="110" d="100"/>
        </p:scale>
        <p:origin x="126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accent5">
            <a:lumMod val="50000"/>
          </a:schemeClr>
        </a:solidFill>
      </c:spPr>
    </c:floor>
    <c:sideWall>
      <c:thickness val="0"/>
      <c:spPr>
        <a:solidFill>
          <a:schemeClr val="accent5">
            <a:lumMod val="60000"/>
            <a:lumOff val="40000"/>
          </a:schemeClr>
        </a:solidFill>
      </c:spPr>
    </c:sideWall>
    <c:backWall>
      <c:thickness val="0"/>
      <c:spPr>
        <a:solidFill>
          <a:schemeClr val="accent5">
            <a:lumMod val="60000"/>
            <a:lumOff val="40000"/>
          </a:schemeClr>
        </a:solidFill>
      </c:spPr>
    </c:backWall>
    <c:plotArea>
      <c:layout>
        <c:manualLayout>
          <c:layoutTarget val="inner"/>
          <c:xMode val="edge"/>
          <c:yMode val="edge"/>
          <c:x val="0.10521388000539622"/>
          <c:y val="2.5035322019739195E-2"/>
          <c:w val="0.88757151983113003"/>
          <c:h val="0.8403545571338613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247274269690486E-3"/>
                  <c:y val="-3.4189993292761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328-41F9-B3F0-91E8E97520E1}"/>
                </c:ext>
              </c:extLst>
            </c:dLbl>
            <c:dLbl>
              <c:idx val="1"/>
              <c:layout>
                <c:manualLayout>
                  <c:x val="-1.5124000565553228E-2"/>
                  <c:y val="-2.4421423780544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328-41F9-B3F0-91E8E97520E1}"/>
                </c:ext>
              </c:extLst>
            </c:dLbl>
            <c:dLbl>
              <c:idx val="2"/>
              <c:layout>
                <c:manualLayout>
                  <c:x val="1.3749091423230161E-3"/>
                  <c:y val="-3.6632135670816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328-41F9-B3F0-91E8E97520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Утверждено на 2019 год</c:v>
                </c:pt>
                <c:pt idx="1">
                  <c:v>Уточненный план 2019 года</c:v>
                </c:pt>
                <c:pt idx="2">
                  <c:v>Исполнено 2019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13410.7</c:v>
                </c:pt>
                <c:pt idx="1">
                  <c:v>38484.199999999997</c:v>
                </c:pt>
                <c:pt idx="2">
                  <c:v>38407.699999999997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28-41F9-B3F0-91E8E97520E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748364561814239E-2"/>
                  <c:y val="-2.6863566158598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328-41F9-B3F0-91E8E97520E1}"/>
                </c:ext>
              </c:extLst>
            </c:dLbl>
            <c:dLbl>
              <c:idx val="1"/>
              <c:layout>
                <c:manualLayout>
                  <c:x val="1.9248619731959838E-2"/>
                  <c:y val="-1.4652854268326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328-41F9-B3F0-91E8E97520E1}"/>
                </c:ext>
              </c:extLst>
            </c:dLbl>
            <c:dLbl>
              <c:idx val="2"/>
              <c:layout>
                <c:manualLayout>
                  <c:x val="2.1998546277168258E-2"/>
                  <c:y val="-2.4421423780544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328-41F9-B3F0-91E8E97520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Утверждено на 2019 год</c:v>
                </c:pt>
                <c:pt idx="1">
                  <c:v>Уточненный план 2019 года</c:v>
                </c:pt>
                <c:pt idx="2">
                  <c:v>Исполнено 2019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13572.1</c:v>
                </c:pt>
                <c:pt idx="1">
                  <c:v>3887.3</c:v>
                </c:pt>
                <c:pt idx="2">
                  <c:v>37628.6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328-41F9-B3F0-91E8E97520E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373455419491276E-2"/>
                  <c:y val="-1.4652854268326363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7030A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328-41F9-B3F0-91E8E97520E1}"/>
                </c:ext>
              </c:extLst>
            </c:dLbl>
            <c:dLbl>
              <c:idx val="1"/>
              <c:layout>
                <c:manualLayout>
                  <c:x val="2.6123273704137306E-2"/>
                  <c:y val="-2.6863566158598494E-2"/>
                </c:manualLayout>
              </c:layout>
              <c:spPr/>
              <c:txPr>
                <a:bodyPr/>
                <a:lstStyle/>
                <a:p>
                  <a:pPr>
                    <a:defRPr sz="1400">
                      <a:solidFill>
                        <a:srgbClr val="7030A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328-41F9-B3F0-91E8E97520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Утверждено на 2019 год</c:v>
                </c:pt>
                <c:pt idx="1">
                  <c:v>Уточненный план 2019 года</c:v>
                </c:pt>
                <c:pt idx="2">
                  <c:v>Исполнено 2019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161.4</c:v>
                </c:pt>
                <c:pt idx="1">
                  <c:v>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328-41F9-B3F0-91E8E97520E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Профицит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9.6243639962612145E-3"/>
                  <c:y val="-2.1979281402489677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328-41F9-B3F0-91E8E97520E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Утверждено на 2019 год</c:v>
                </c:pt>
                <c:pt idx="1">
                  <c:v>Уточненный план 2019 года</c:v>
                </c:pt>
                <c:pt idx="2">
                  <c:v>Исполнено 2019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2" formatCode="#,##0.0">
                  <c:v>779.1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328-41F9-B3F0-91E8E9752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692032"/>
        <c:axId val="110077632"/>
        <c:axId val="0"/>
      </c:bar3DChart>
      <c:catAx>
        <c:axId val="4369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0077632"/>
        <c:crosses val="autoZero"/>
        <c:auto val="1"/>
        <c:lblAlgn val="ctr"/>
        <c:lblOffset val="100"/>
        <c:noMultiLvlLbl val="0"/>
      </c:catAx>
      <c:valAx>
        <c:axId val="11007763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43692032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floor>
    <c:sideWall>
      <c:thickness val="0"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sideWall>
    <c:backWall>
      <c:thickness val="0"/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backWall>
    <c:plotArea>
      <c:layout>
        <c:manualLayout>
          <c:layoutTarget val="inner"/>
          <c:xMode val="edge"/>
          <c:yMode val="edge"/>
          <c:x val="0.10250704467180415"/>
          <c:y val="8.6983494371272188E-2"/>
          <c:w val="0.86702919947506563"/>
          <c:h val="0.852445620078740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6"/>
            </a:solidFill>
            <a:ln w="15875" cap="flat" cmpd="sng" algn="ctr">
              <a:solidFill>
                <a:schemeClr val="accent6">
                  <a:shade val="50000"/>
                  <a:shade val="75000"/>
                  <a:lumMod val="8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-6.4134288109401983E-3"/>
                  <c:y val="-6.3177059928664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B22-4040-99C5-9746EFE083A5}"/>
                </c:ext>
              </c:extLst>
            </c:dLbl>
            <c:dLbl>
              <c:idx val="1"/>
              <c:layout>
                <c:manualLayout>
                  <c:x val="-3.6877215662906145E-2"/>
                  <c:y val="-5.7912304934609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B22-4040-99C5-9746EFE083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3228.2</c:v>
                </c:pt>
                <c:pt idx="1">
                  <c:v>10182.5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2-4040-99C5-9746EFE083A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Исполнение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satMod val="120000"/>
                    <a:lumMod val="120000"/>
                  </a:schemeClr>
                </a:gs>
                <a:gs pos="100000">
                  <a:schemeClr val="accent2">
                    <a:shade val="89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6360000"/>
              </a:lightRig>
            </a:scene3d>
            <a:sp3d contourW="19050" prstMaterial="flat">
              <a:bevelT w="63500" h="63500"/>
              <a:contourClr>
                <a:schemeClr val="accent2">
                  <a:shade val="25000"/>
                  <a:satMod val="18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5.29107876902567E-2"/>
                  <c:y val="-1.8426642479193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B22-4040-99C5-9746EFE083A5}"/>
                </c:ext>
              </c:extLst>
            </c:dLbl>
            <c:dLbl>
              <c:idx val="1"/>
              <c:layout>
                <c:manualLayout>
                  <c:x val="1.6033572027349321E-3"/>
                  <c:y val="-2.3691397473249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B22-4040-99C5-9746EFE083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Безвозмездные поступления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4580.5</c:v>
                </c:pt>
                <c:pt idx="1">
                  <c:v>33827.199999999997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22-4040-99C5-9746EFE08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4086400"/>
        <c:axId val="77502080"/>
        <c:axId val="0"/>
      </c:bar3DChart>
      <c:catAx>
        <c:axId val="34086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7502080"/>
        <c:crosses val="autoZero"/>
        <c:auto val="1"/>
        <c:lblAlgn val="ctr"/>
        <c:lblOffset val="100"/>
        <c:noMultiLvlLbl val="0"/>
      </c:catAx>
      <c:valAx>
        <c:axId val="77502080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408640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9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00"/>
            </a:pPr>
            <a:endParaRPr lang="ru-RU"/>
          </a:p>
        </c:txPr>
      </c:legendEntry>
      <c:layout>
        <c:manualLayout>
          <c:xMode val="edge"/>
          <c:yMode val="edge"/>
          <c:x val="0.7093243294604693"/>
          <c:y val="0"/>
          <c:w val="0.28139307620790671"/>
          <c:h val="9.068003988012875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772863539100894E-2"/>
          <c:y val="0.25653715243760794"/>
          <c:w val="0.51147433483000537"/>
          <c:h val="0.714067965512249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1"/>
          <c:dPt>
            <c:idx val="1"/>
            <c:bubble3D val="0"/>
            <c:explosion val="56"/>
            <c:extLst>
              <c:ext xmlns:c16="http://schemas.microsoft.com/office/drawing/2014/chart" uri="{C3380CC4-5D6E-409C-BE32-E72D297353CC}">
                <c16:uniqueId val="{00000002-026F-4446-BA97-D5261E2529A4}"/>
              </c:ext>
            </c:extLst>
          </c:dPt>
          <c:dPt>
            <c:idx val="2"/>
            <c:bubble3D val="0"/>
            <c:explosion val="0"/>
            <c:extLst>
              <c:ext xmlns:c16="http://schemas.microsoft.com/office/drawing/2014/chart" uri="{C3380CC4-5D6E-409C-BE32-E72D297353CC}">
                <c16:uniqueId val="{00000000-026F-4446-BA97-D5261E2529A4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0-5246-46BE-B1ED-6C2030D29182}"/>
              </c:ext>
            </c:extLst>
          </c:dPt>
          <c:dLbls>
            <c:dLbl>
              <c:idx val="2"/>
              <c:layout>
                <c:manualLayout>
                  <c:x val="-1.4338966853728086E-2"/>
                  <c:y val="6.1462026104843567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26F-4446-BA97-D5261E2529A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Общегосударственные вопросы</c:v>
                </c:pt>
                <c:pt idx="1">
                  <c:v>Национадьная оборона</c:v>
                </c:pt>
                <c:pt idx="2">
                  <c:v>Национадьная экономика</c:v>
                </c:pt>
                <c:pt idx="3">
                  <c:v>Жилищно-коммунальное хозяйство</c:v>
                </c:pt>
                <c:pt idx="4">
                  <c:v>Образование </c:v>
                </c:pt>
                <c:pt idx="5">
                  <c:v>Культура,кинематография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9480.2000000000007</c:v>
                </c:pt>
                <c:pt idx="1">
                  <c:v>138.19999999999999</c:v>
                </c:pt>
                <c:pt idx="2">
                  <c:v>100.1</c:v>
                </c:pt>
                <c:pt idx="3">
                  <c:v>22650.6</c:v>
                </c:pt>
                <c:pt idx="4">
                  <c:v>55.5</c:v>
                </c:pt>
                <c:pt idx="5">
                  <c:v>4941.2</c:v>
                </c:pt>
                <c:pt idx="6">
                  <c:v>262.8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46-46BE-B1ED-6C2030D29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1902369926376732"/>
          <c:y val="4.8120705443502908E-2"/>
          <c:w val="0.3580339889374769"/>
          <c:h val="0.85669581686690899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3152E5-76B5-493A-A3BF-D112033BD705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5268209C-4116-4CE0-813F-FD65BDE66A35}" type="pres">
      <dgm:prSet presAssocID="{7A3152E5-76B5-493A-A3BF-D112033BD705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51B93BAF-C6FD-4DF3-A4E2-B5E6B887E71C}" type="presOf" srcId="{7A3152E5-76B5-493A-A3BF-D112033BD705}" destId="{5268209C-4116-4CE0-813F-FD65BDE66A35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DD9F9-EF93-419C-9819-F3F09AE94FAA}" type="datetimeFigureOut">
              <a:rPr lang="ru-RU" smtClean="0"/>
              <a:t>30.04.2020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4DA4C-52AB-446E-B3EE-1B99DA29D1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7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100F10-584A-4ACA-A679-DC01B7C5D9C2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6819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2517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196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52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722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54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23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359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89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104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62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9919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857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4828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8545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73918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797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EC77-0D3E-433D-B385-A232C750BFBD}" type="datetimeFigureOut">
              <a:rPr lang="ru-RU" smtClean="0"/>
              <a:t>30.04.2020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1B0A693-A442-4EF7-B8B4-F19A7DA0A99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823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581128"/>
            <a:ext cx="8229600" cy="1728192"/>
          </a:xfrm>
        </p:spPr>
        <p:txBody>
          <a:bodyPr anchor="b">
            <a:normAutofit fontScale="70000" lnSpcReduction="20000"/>
          </a:bodyPr>
          <a:lstStyle/>
          <a:p>
            <a:pPr marL="0" indent="0">
              <a:buNone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к  утвержденному решению  Думы  поселения от 26.12.2018 № 68 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бюджете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Янтальского муниципального образования на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плановый период 2020-2021 годов»</a:t>
            </a:r>
          </a:p>
        </p:txBody>
      </p:sp>
      <p:pic>
        <p:nvPicPr>
          <p:cNvPr id="5" name="Picture 2" descr="D:\Desktop\zased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379" cy="6957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251520" y="5710026"/>
            <a:ext cx="8244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по решению Думы </a:t>
            </a:r>
            <a:r>
              <a:rPr lang="ru-RU" b="1" dirty="0" err="1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поселения </a:t>
            </a:r>
            <a:r>
              <a:rPr lang="ru-RU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 smtClean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smtClean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бюджета </a:t>
            </a:r>
            <a:r>
              <a:rPr lang="ru-RU" b="1" dirty="0" err="1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за </a:t>
            </a:r>
            <a:r>
              <a:rPr lang="ru-RU" b="1" dirty="0" smtClean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b="1" dirty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» </a:t>
            </a:r>
          </a:p>
          <a:p>
            <a:endParaRPr lang="ru-RU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1844824"/>
            <a:ext cx="57754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 smtClean="0">
                <a:solidFill>
                  <a:srgbClr val="99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  <a:endParaRPr lang="ru-RU" sz="4400" b="1" i="1" dirty="0">
              <a:solidFill>
                <a:srgbClr val="99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98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916832"/>
            <a:ext cx="71287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endParaRPr lang="ru-RU" sz="1200" dirty="0">
              <a:latin typeface="Palatino Linotype" panose="02040502050505030304" pitchFamily="18" charset="0"/>
            </a:endParaRPr>
          </a:p>
          <a:p>
            <a:r>
              <a:rPr lang="ru-RU" sz="1600" b="1" dirty="0" smtClean="0">
                <a:latin typeface="Palatino Linotype" panose="02040502050505030304" pitchFamily="18" charset="0"/>
              </a:rPr>
              <a:t> Бюджет </a:t>
            </a:r>
            <a:r>
              <a:rPr lang="ru-RU" sz="1600" b="1" dirty="0">
                <a:latin typeface="Palatino Linotype" panose="02040502050505030304" pitchFamily="18" charset="0"/>
              </a:rPr>
              <a:t>для граждан - документ, содержащий </a:t>
            </a:r>
            <a:endParaRPr lang="ru-RU" sz="1600" dirty="0">
              <a:latin typeface="Palatino Linotype" panose="02040502050505030304" pitchFamily="18" charset="0"/>
            </a:endParaRPr>
          </a:p>
          <a:p>
            <a:r>
              <a:rPr lang="ru-RU" sz="1600" b="1" dirty="0">
                <a:latin typeface="Palatino Linotype" panose="02040502050505030304" pitchFamily="18" charset="0"/>
              </a:rPr>
              <a:t>основные положения решения о бюджете в доступной для широкого круга заинтересованных пользователей форме, разработанный в целях ознакомления граждан с основными целями, задачами бюджетной политики, планируемыми и достигнутыми результатами использования бюджетных средств. </a:t>
            </a:r>
            <a:endParaRPr lang="ru-RU" sz="1600" dirty="0">
              <a:latin typeface="Palatino Linotype" panose="02040502050505030304" pitchFamily="18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</a:rPr>
              <a:t>  </a:t>
            </a:r>
          </a:p>
          <a:p>
            <a:r>
              <a:rPr lang="ru-RU" sz="1600" b="1" dirty="0" smtClean="0">
                <a:latin typeface="Palatino Linotype" panose="02040502050505030304" pitchFamily="18" charset="0"/>
              </a:rPr>
              <a:t>Бюджет </a:t>
            </a:r>
            <a:r>
              <a:rPr lang="ru-RU" sz="1600" b="1" dirty="0">
                <a:latin typeface="Palatino Linotype" panose="02040502050505030304" pitchFamily="18" charset="0"/>
              </a:rPr>
              <a:t>-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 (статья 6 Бюджетного Кодекса Российской Федерации). </a:t>
            </a:r>
            <a:endParaRPr lang="ru-RU" sz="1600" dirty="0">
              <a:latin typeface="Palatino Linotype" panose="02040502050505030304" pitchFamily="18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</a:rPr>
              <a:t>  </a:t>
            </a:r>
          </a:p>
          <a:p>
            <a:r>
              <a:rPr lang="ru-RU" sz="1600" b="1" dirty="0" smtClean="0">
                <a:latin typeface="Palatino Linotype" panose="02040502050505030304" pitchFamily="18" charset="0"/>
              </a:rPr>
              <a:t>Граждане </a:t>
            </a:r>
            <a:r>
              <a:rPr lang="ru-RU" sz="1600" b="1" dirty="0">
                <a:latin typeface="Palatino Linotype" panose="02040502050505030304" pitchFamily="18" charset="0"/>
              </a:rPr>
              <a:t>как налогоплательщики и потребители государственных и муниципальных услуг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 как для общества в целом, так и для каждой семьи, каждого человека. </a:t>
            </a:r>
            <a:endParaRPr lang="ru-RU" sz="1600" dirty="0">
              <a:latin typeface="Palatino Linotype" panose="02040502050505030304" pitchFamily="18" charset="0"/>
            </a:endParaRPr>
          </a:p>
        </p:txBody>
      </p:sp>
      <p:pic>
        <p:nvPicPr>
          <p:cNvPr id="3" name="Picture 2" descr="D:\Desktop\1280px-Памятник_Н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"/>
            <a:ext cx="305428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7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solidFill>
            <a:srgbClr val="00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система Российской Федерации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300192" y="1266551"/>
            <a:ext cx="2376264" cy="127508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>
              <a:spcBef>
                <a:spcPts val="580"/>
              </a:spcBef>
              <a:buFont typeface="Wingdings 2"/>
              <a:buNone/>
              <a:defRPr/>
            </a:pPr>
            <a:endParaRPr lang="ru-RU" sz="1200" dirty="0" smtClean="0"/>
          </a:p>
          <a:p>
            <a:pPr marL="274320" indent="-216000" algn="just">
              <a:spcBef>
                <a:spcPts val="580"/>
              </a:spcBef>
              <a:buFont typeface="Wingdings 2"/>
              <a:buNone/>
              <a:defRPr/>
            </a:pPr>
            <a:r>
              <a:rPr lang="ru-RU" sz="1200" dirty="0" smtClean="0"/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без «двойного счета» межбюджетных трансфертов)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85860"/>
            <a:ext cx="2500330" cy="128588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 или «бюджет расширенного правительства» (аналитическая категория)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1285860"/>
            <a:ext cx="2286016" cy="1285884"/>
          </a:xfrm>
          <a:prstGeom prst="rect">
            <a:avLst/>
          </a:prstGeom>
          <a:solidFill>
            <a:srgbClr val="7030A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Российской Федерации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2928938" y="1571625"/>
            <a:ext cx="4286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4000" dirty="0">
                <a:latin typeface="Cambria" pitchFamily="18" charset="0"/>
              </a:rPr>
              <a:t>=</a:t>
            </a:r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5777963" y="1500188"/>
            <a:ext cx="5000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4800" dirty="0">
                <a:latin typeface="Cambria" pitchFamily="18" charset="0"/>
              </a:rPr>
              <a:t>+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2390" y="3071810"/>
            <a:ext cx="2500330" cy="8572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91415" y="3162541"/>
            <a:ext cx="2286016" cy="92869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Консолидированные бюджеты субъектов Российской Федерации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15797" y="3000371"/>
            <a:ext cx="1428760" cy="121444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Государственные внебюджетные фонды Российской Федерации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24328" y="3000372"/>
            <a:ext cx="1476828" cy="121444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Территориальные фонды обязательного медицинского страхования</a:t>
            </a: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181787" y="4499478"/>
            <a:ext cx="2500330" cy="1000132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субъектов Российской Федерации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(региональные бюджеты)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571868" y="4500570"/>
            <a:ext cx="2286016" cy="1143008"/>
          </a:xfrm>
          <a:prstGeom prst="rect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Консолидированные бюджеты муниципальных районов</a:t>
            </a: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6699897" y="4461871"/>
            <a:ext cx="2286016" cy="928694"/>
          </a:xfrm>
          <a:prstGeom prst="flowChartProcess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3217" y="5929330"/>
            <a:ext cx="2214578" cy="571504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районов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01629" y="5950072"/>
            <a:ext cx="2357454" cy="571504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поселений</a:t>
            </a:r>
          </a:p>
        </p:txBody>
      </p:sp>
      <p:sp>
        <p:nvSpPr>
          <p:cNvPr id="19" name="Стрелка углом вверх 18"/>
          <p:cNvSpPr/>
          <p:nvPr/>
        </p:nvSpPr>
        <p:spPr>
          <a:xfrm>
            <a:off x="2000232" y="5643578"/>
            <a:ext cx="2357454" cy="285752"/>
          </a:xfrm>
          <a:prstGeom prst="bentUpArrow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0" name="Блок-схема: процесс 19"/>
          <p:cNvSpPr/>
          <p:nvPr/>
        </p:nvSpPr>
        <p:spPr>
          <a:xfrm>
            <a:off x="5108588" y="5886998"/>
            <a:ext cx="2571768" cy="71438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" name="Стрелка вверх 20"/>
          <p:cNvSpPr/>
          <p:nvPr/>
        </p:nvSpPr>
        <p:spPr>
          <a:xfrm>
            <a:off x="5072066" y="5643578"/>
            <a:ext cx="142876" cy="233694"/>
          </a:xfrm>
          <a:prstGeom prst="upArrow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Стрелка углом вверх 21"/>
          <p:cNvSpPr/>
          <p:nvPr/>
        </p:nvSpPr>
        <p:spPr>
          <a:xfrm>
            <a:off x="1357290" y="4149080"/>
            <a:ext cx="2782662" cy="350398"/>
          </a:xfrm>
          <a:prstGeom prst="bent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Блок-схема: процесс 22"/>
          <p:cNvSpPr/>
          <p:nvPr/>
        </p:nvSpPr>
        <p:spPr>
          <a:xfrm>
            <a:off x="5229979" y="4302986"/>
            <a:ext cx="2214578" cy="134126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Стрелка вверх 23"/>
          <p:cNvSpPr/>
          <p:nvPr/>
        </p:nvSpPr>
        <p:spPr>
          <a:xfrm>
            <a:off x="5158541" y="4091235"/>
            <a:ext cx="142876" cy="345877"/>
          </a:xfrm>
          <a:prstGeom prst="upArrow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" name="Стрелка углом вверх 24"/>
          <p:cNvSpPr/>
          <p:nvPr/>
        </p:nvSpPr>
        <p:spPr>
          <a:xfrm>
            <a:off x="1357290" y="2571744"/>
            <a:ext cx="3143272" cy="500066"/>
          </a:xfrm>
          <a:prstGeom prst="ben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" name="Стрелка вверх 25"/>
          <p:cNvSpPr/>
          <p:nvPr/>
        </p:nvSpPr>
        <p:spPr>
          <a:xfrm>
            <a:off x="4584155" y="4080393"/>
            <a:ext cx="214314" cy="428628"/>
          </a:xfrm>
          <a:prstGeom prst="upArrow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" name="Стрелка вверх 26"/>
          <p:cNvSpPr/>
          <p:nvPr/>
        </p:nvSpPr>
        <p:spPr>
          <a:xfrm>
            <a:off x="4572000" y="2583339"/>
            <a:ext cx="214314" cy="590797"/>
          </a:xfrm>
          <a:prstGeom prst="upArrow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" name="Стрелка вверх 27"/>
          <p:cNvSpPr/>
          <p:nvPr/>
        </p:nvSpPr>
        <p:spPr>
          <a:xfrm>
            <a:off x="6786578" y="2571744"/>
            <a:ext cx="285752" cy="42862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9" name="Стрелка вверх 28"/>
          <p:cNvSpPr/>
          <p:nvPr/>
        </p:nvSpPr>
        <p:spPr>
          <a:xfrm>
            <a:off x="8059596" y="2571743"/>
            <a:ext cx="285752" cy="42862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5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с двумя скругленными соседними углами 15"/>
          <p:cNvSpPr/>
          <p:nvPr/>
        </p:nvSpPr>
        <p:spPr>
          <a:xfrm>
            <a:off x="5872945" y="5285332"/>
            <a:ext cx="2736304" cy="1226106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документов для исполнения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Calibri" panose="020F0502020204030204" pitchFamily="34" charset="0"/>
            </a:endParaRPr>
          </a:p>
        </p:txBody>
      </p:sp>
      <p:sp>
        <p:nvSpPr>
          <p:cNvPr id="14" name="Прямоугольник с двумя скругленными соседними углами 13"/>
          <p:cNvSpPr/>
          <p:nvPr/>
        </p:nvSpPr>
        <p:spPr>
          <a:xfrm>
            <a:off x="1187624" y="3849498"/>
            <a:ext cx="2736304" cy="2871668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бюджетной отчётности об исполнении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и согласование бюджетной отчетности об исполнении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бюджетной отчётности об исполнении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4624"/>
            <a:ext cx="6589199" cy="864880"/>
          </a:xfrm>
          <a:solidFill>
            <a:srgbClr val="00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прохождения  бюджета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с двумя скругленными соседними углами 9"/>
          <p:cNvSpPr/>
          <p:nvPr/>
        </p:nvSpPr>
        <p:spPr>
          <a:xfrm>
            <a:off x="1187624" y="1679292"/>
            <a:ext cx="2736304" cy="1903690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ru-RU" sz="1400" dirty="0">
              <a:latin typeface="Calibri" panose="020F0502020204030204" pitchFamily="34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материалов для составления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материалов для составления бюджета.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проекта решения о бюджете.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87624" y="1412776"/>
            <a:ext cx="1637928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БЮДЖЕТА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5868144" y="1668541"/>
            <a:ext cx="2592288" cy="1903690"/>
          </a:xfrm>
          <a:prstGeom prst="round2Same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проекта решения о бюджете.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проекта решения о бюджете.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решения о бюджете.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Calibri" panose="020F0502020204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68144" y="1556792"/>
            <a:ext cx="1872208" cy="5107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7624" y="3717032"/>
            <a:ext cx="1637928" cy="5107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868144" y="5029943"/>
            <a:ext cx="1872208" cy="51077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569083" y="227687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921972" y="395542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лево 19"/>
          <p:cNvSpPr/>
          <p:nvPr/>
        </p:nvSpPr>
        <p:spPr>
          <a:xfrm>
            <a:off x="4569083" y="528533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72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100" dirty="0" smtClean="0">
                <a:solidFill>
                  <a:schemeClr val="tx1"/>
                </a:solidFill>
              </a:rPr>
              <a:t>)</a:t>
            </a:r>
            <a:endParaRPr lang="ru-RU" sz="1100" dirty="0">
              <a:solidFill>
                <a:schemeClr val="tx1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21819438"/>
              </p:ext>
            </p:extLst>
          </p:nvPr>
        </p:nvGraphicFramePr>
        <p:xfrm>
          <a:off x="110298" y="1556792"/>
          <a:ext cx="9020951" cy="50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179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7"/>
            <a:ext cx="7772400" cy="648072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доходной части бюджета </a:t>
            </a:r>
            <a:b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  <a:endParaRPr lang="ru-RU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73354443"/>
              </p:ext>
            </p:extLst>
          </p:nvPr>
        </p:nvGraphicFramePr>
        <p:xfrm>
          <a:off x="323528" y="1052736"/>
          <a:ext cx="820891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154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511828"/>
              </p:ext>
            </p:extLst>
          </p:nvPr>
        </p:nvGraphicFramePr>
        <p:xfrm>
          <a:off x="467544" y="1268760"/>
          <a:ext cx="8229600" cy="4955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9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значения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 поступления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6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4 590,5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4 580,5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0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лиц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1 203,0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1 147,0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78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Акцизы по подакцизным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товарам (продукции),производимым на территории РФ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878,0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74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лиц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74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913,1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5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пошлина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имущества, составляющего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казну сельских поселений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0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 от оказания платных услуг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49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поступающие в порядке возмещения расходов, понесенных в связи с эксплуатацией имущества сельских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поселений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984,0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1 020,5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493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94156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налоговых и неналоговых доходов в бюджет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за 2019 год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dirty="0"/>
              <a:t>									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13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632848" cy="80491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>			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в бюджет</a:t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году (тыс. рублей)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014770"/>
              </p:ext>
            </p:extLst>
          </p:nvPr>
        </p:nvGraphicFramePr>
        <p:xfrm>
          <a:off x="755576" y="1340768"/>
          <a:ext cx="7560840" cy="4503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42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значения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 поступления</a:t>
                      </a: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6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33 893,7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33 827,2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1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сельских поселений на выравнивание бюджетной обеспеченности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9 882,1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9 882,1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815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6 852,5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6 786,0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89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бюджетам бюджетной системы Российской Федерации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6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16 920,1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16 920,1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775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541180"/>
              </p:ext>
            </p:extLst>
          </p:nvPr>
        </p:nvGraphicFramePr>
        <p:xfrm>
          <a:off x="179512" y="1700808"/>
          <a:ext cx="885698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5" y="624110"/>
            <a:ext cx="7346776" cy="10766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расходной части бюджета Нийского муниципального образования  за 2019 год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4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58239" y="148877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по разделам (функциям),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215214"/>
              </p:ext>
            </p:extLst>
          </p:nvPr>
        </p:nvGraphicFramePr>
        <p:xfrm>
          <a:off x="1475656" y="1844824"/>
          <a:ext cx="6096000" cy="376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2018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2019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 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23 231,3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37 628,6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7 135,5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9 480,2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488,5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10 869,2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22 650,6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5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4 403,9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4 941,2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262,7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87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7130752" cy="1280890"/>
          </a:xfr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и реализованные проекты </a:t>
            </a:r>
            <a:r>
              <a:rPr lang="ru-RU" alt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 (тыс. руб.)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39552" y="1628800"/>
            <a:ext cx="8229600" cy="1143000"/>
          </a:xfrm>
          <a:prstGeom prst="rect">
            <a:avLst/>
          </a:prstGeom>
          <a:solidFill>
            <a:srgbClr val="00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квартир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муниципальную собственность для предоставления гражданам, лишившихся жилья, в результате пожара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1 360,0 тыс. рублей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159695"/>
            <a:ext cx="2520280" cy="33603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174329"/>
            <a:ext cx="2664296" cy="336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36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2920" y="274638"/>
            <a:ext cx="8229600" cy="114300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и реализованные проекты </a:t>
            </a:r>
            <a:r>
              <a:rPr lang="ru-RU" alt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 (тыс. руб.)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456074"/>
            <a:ext cx="8229600" cy="1143000"/>
          </a:xfrm>
          <a:prstGeom prst="rect">
            <a:avLst/>
          </a:prstGeom>
          <a:solidFill>
            <a:srgbClr val="00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котельное оборудование: подъемник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скреперно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ковшовый, вентилятор ВДН, дымосос ДН-11,2,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забрасыватель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ЗП-600, лента конвейерная 2 ЛМ-650 на сумму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2 798,5 тыс.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fontAlgn="auto">
              <a:spcAft>
                <a:spcPts val="0"/>
              </a:spcAft>
            </a:pP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80928"/>
            <a:ext cx="3131840" cy="23488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896" y="2638432"/>
            <a:ext cx="3707904" cy="27809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274" y="3559324"/>
            <a:ext cx="2355726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3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6589200" cy="1280890"/>
          </a:xfr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и реализованные проекты </a:t>
            </a:r>
            <a:r>
              <a:rPr lang="ru-RU" alt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 (тыс. руб.)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417638"/>
            <a:ext cx="8229600" cy="1143000"/>
          </a:xfrm>
          <a:prstGeom prst="rect">
            <a:avLst/>
          </a:prstGeom>
          <a:solidFill>
            <a:srgbClr val="00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модернизации объектов теплоснабжения и подготовке к отопительному сезону объектов коммунальной инфраструктуры, находящихся в муниципальной собственности было приобретено котельное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на сумму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6 010,9 тыс. рублей</a:t>
            </a:r>
            <a:endParaRPr lang="ru-RU" altLang="ru-RU" sz="1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1058">
            <a:off x="395106" y="3212371"/>
            <a:ext cx="4555959" cy="22147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010" y="2879562"/>
            <a:ext cx="3840427" cy="28803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04472" y="3838978"/>
            <a:ext cx="3733940" cy="181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58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64096" y="274638"/>
            <a:ext cx="8229600" cy="114300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и реализованные проекты </a:t>
            </a:r>
            <a:r>
              <a:rPr lang="ru-RU" alt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alt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 (тыс. руб.)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1436469"/>
            <a:ext cx="8229600" cy="1143000"/>
          </a:xfrm>
          <a:prstGeom prst="rect">
            <a:avLst/>
          </a:prstGeom>
          <a:solidFill>
            <a:srgbClr val="00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мероприятий перечня проектов  народных инициатив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приобретено и установлено 20 фонарей уличного освещения в поселке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288,2 тыс. рублей.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7420" y="2703471"/>
            <a:ext cx="2877443" cy="38365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01554"/>
            <a:ext cx="2880320" cy="38404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701554"/>
            <a:ext cx="2886895" cy="384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6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76230"/>
            <a:ext cx="6589200" cy="962256"/>
          </a:xfr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и реализованные проекты </a:t>
            </a:r>
            <a:r>
              <a:rPr lang="ru-RU" alt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образования в 2019 году (тыс.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рублей)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1436469"/>
            <a:ext cx="8229600" cy="1143000"/>
          </a:xfrm>
          <a:prstGeom prst="rect">
            <a:avLst/>
          </a:prstGeom>
          <a:solidFill>
            <a:srgbClr val="00CC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Иркутской области «Развитие домов культуры на 2017-2019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в сумме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919,9 тыс. рублей.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648" y="2624481"/>
            <a:ext cx="2064060" cy="27520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2" y="2624481"/>
            <a:ext cx="3032224" cy="22741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2" y="2668134"/>
            <a:ext cx="2915816" cy="21868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898649"/>
            <a:ext cx="2450438" cy="18378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829614"/>
            <a:ext cx="2664296" cy="19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11560" y="620688"/>
            <a:ext cx="8229600" cy="114300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в сумме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6 943,6 тыс. рублей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направлены на исполнение судебных актов, оплата основного долга технологических потерь электрических сетей, а также судебные расходы, связанные с оплатой госпошлины.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68"/>
          <a:stretch/>
        </p:blipFill>
        <p:spPr>
          <a:xfrm>
            <a:off x="2699792" y="2708920"/>
            <a:ext cx="3456384" cy="398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1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1840" y="116632"/>
            <a:ext cx="51125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3040498" cy="3091173"/>
          </a:xfrm>
        </p:spPr>
      </p:pic>
      <p:sp>
        <p:nvSpPr>
          <p:cNvPr id="6" name="Прямоугольник 5"/>
          <p:cNvSpPr/>
          <p:nvPr/>
        </p:nvSpPr>
        <p:spPr>
          <a:xfrm>
            <a:off x="3225595" y="148471"/>
            <a:ext cx="5695905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муниципального образования!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анализируя итоги ушедшего года, не скрою, не всё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того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планировалось, удалось сделать. Однако нельзя отрицать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 2019 году немало сделано для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будущего! Все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сделано в поселении - это итог совместной работы!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еще много нерешенных проблем остается, как по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благоустройству территории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и по пополнению доходной части бюджета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эффективного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средств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бюджета. Надеюсь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для выполнения поставленных задач,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администрации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поселения и всех жителей будет еще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теснее. Мне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хочется, чтобы все живущие здесь понимали, что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зависит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нас самих.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Выражаю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благодарности всем жителям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поселения, которые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остаются в стороне от наших проблем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оказывают всевозможную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всех руководителей предприятий, организаций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учреждений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предпринимателей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 помощь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участие и поддержку в проведении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большинства мероприятий. Только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мы можем решить наши проблемы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преодолеть трудности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Огромное всем спасибо, надеюсь на совместную работу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поддержку!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/>
              <a:t>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приоритетными задачами остаются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во исполнение «майских» Указов Президента РФ 2012 года продолжить поэтапное увеличение размера реальной заработной платы отдельных категорий работников культуры;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совместной с налоговыми органами и органами местного самоуправления работы по повышению собственных доходов;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дальнейшая оптимизация расходов на содержание и обеспечение деятельности органов местного самоуправления;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усиление внутреннего муниципального контроля с целью сокращения неэффективных расходов, а также изыскание внутренних резервов финансирования за счет перераспределения направлений расходования на приоритетные цели;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обеспечение сбалансированности и устойчивости местного бюджета.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Нийского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      О.Е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Рубцов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3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43204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НАШИ КОНТАКТНЫЕ ДАННЫЕ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060848"/>
            <a:ext cx="6400800" cy="1473200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Нийского сельского поселения Усть-Кутского муниципального района Иркутской области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666763, Иркутская область, Усть-Кутский район,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Ния ул. Тбилисская д. 5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(факс) 8(39565)2-31-36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niymo@mail.ru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2665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1715</TotalTime>
  <Words>842</Words>
  <Application>Microsoft Office PowerPoint</Application>
  <PresentationFormat>Экран (4:3)</PresentationFormat>
  <Paragraphs>206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Cambria</vt:lpstr>
      <vt:lpstr>Century Gothic</vt:lpstr>
      <vt:lpstr>Palatino Linotype</vt:lpstr>
      <vt:lpstr>Times New Roman</vt:lpstr>
      <vt:lpstr>Wingdings 2</vt:lpstr>
      <vt:lpstr>Wingdings 3</vt:lpstr>
      <vt:lpstr>Легкий дым</vt:lpstr>
      <vt:lpstr>Презентация PowerPoint</vt:lpstr>
      <vt:lpstr>Презентация PowerPoint</vt:lpstr>
      <vt:lpstr>Бюджетная система Российской Федерации</vt:lpstr>
      <vt:lpstr>Этапы прохождения  бюджета</vt:lpstr>
      <vt:lpstr>Бюджет Нийского муниципального образования в 2019 году (тыс.рублей)</vt:lpstr>
      <vt:lpstr>Исполнение доходной части бюджета  Нийского муниципального образования в 2019 году (тыс. рублей)</vt:lpstr>
      <vt:lpstr>Поступление налоговых и неналоговых доходов в бюджет Нийского муниципального образования за 2019 год               (тыс. рублей)   </vt:lpstr>
      <vt:lpstr>                                   Безвозмездные поступления в бюджет  Нийского муниципального образования в 2019 году (тыс. рублей) </vt:lpstr>
      <vt:lpstr>Исполнение расходной части бюджета Нийского муниципального образования  за 2019 год (тыс. рублей)        </vt:lpstr>
      <vt:lpstr>Расходы бюджета Нийского муниципального образования по разделам (функциям), (тыс. рублей)</vt:lpstr>
      <vt:lpstr>Социально-значимые и реализованные проекты Нийского муниципального образования в 2019 году (тыс. руб.)</vt:lpstr>
      <vt:lpstr>Презентация PowerPoint</vt:lpstr>
      <vt:lpstr>Социально-значимые и реализованные проекты Нийского муниципального образования в 2019 году (тыс. руб.)</vt:lpstr>
      <vt:lpstr>Презентация PowerPoint</vt:lpstr>
      <vt:lpstr>Социально-значимые и реализованные проекты Нийского муниципального образования в 2019 году (тыс. рублей) </vt:lpstr>
      <vt:lpstr>Презентация PowerPoint</vt:lpstr>
      <vt:lpstr>Презентация PowerPoint</vt:lpstr>
      <vt:lpstr> НАШИ КОНТАКТНЫЕ ДАННЫЕ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BUDG_4</dc:creator>
  <cp:lastModifiedBy>BUDG_4</cp:lastModifiedBy>
  <cp:revision>118</cp:revision>
  <dcterms:created xsi:type="dcterms:W3CDTF">2018-11-26T09:06:02Z</dcterms:created>
  <dcterms:modified xsi:type="dcterms:W3CDTF">2020-04-30T02:21:34Z</dcterms:modified>
</cp:coreProperties>
</file>